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4B"/>
    <a:srgbClr val="FF99CC"/>
    <a:srgbClr val="AA73D5"/>
    <a:srgbClr val="E08B52"/>
    <a:srgbClr val="E6A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90370" autoAdjust="0"/>
  </p:normalViewPr>
  <p:slideViewPr>
    <p:cSldViewPr snapToGrid="0">
      <p:cViewPr varScale="1">
        <p:scale>
          <a:sx n="42" d="100"/>
          <a:sy n="42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BA050-5E27-4C87-9513-E8B40BE52BB6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8DA9B-EF7B-4AFE-B391-73F8B9AFD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71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A NUMBER TO GO TO A QUESTION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70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760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631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26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681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87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302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48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03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2351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96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83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0493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4392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483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794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939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2784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0010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8394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797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896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912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0943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337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946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892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640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5976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278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3928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48051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25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70310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434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57823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6037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830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94760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2915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75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20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31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14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8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9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5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15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2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02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4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7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5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5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3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3.xml"/><Relationship Id="rId39" Type="http://schemas.openxmlformats.org/officeDocument/2006/relationships/slide" Target="slide40.xml"/><Relationship Id="rId3" Type="http://schemas.openxmlformats.org/officeDocument/2006/relationships/slide" Target="slide6.xml"/><Relationship Id="rId21" Type="http://schemas.openxmlformats.org/officeDocument/2006/relationships/slide" Target="slide18.xml"/><Relationship Id="rId34" Type="http://schemas.openxmlformats.org/officeDocument/2006/relationships/slide" Target="slide35.xml"/><Relationship Id="rId42" Type="http://schemas.openxmlformats.org/officeDocument/2006/relationships/slide" Target="slide37.xml"/><Relationship Id="rId47" Type="http://schemas.openxmlformats.org/officeDocument/2006/relationships/slide" Target="slide42.xml"/><Relationship Id="rId7" Type="http://schemas.openxmlformats.org/officeDocument/2006/relationships/slide" Target="slide2.xml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5" Type="http://schemas.openxmlformats.org/officeDocument/2006/relationships/slide" Target="slide24.xml"/><Relationship Id="rId33" Type="http://schemas.openxmlformats.org/officeDocument/2006/relationships/slide" Target="slide36.xml"/><Relationship Id="rId38" Type="http://schemas.openxmlformats.org/officeDocument/2006/relationships/slide" Target="slide41.xml"/><Relationship Id="rId46" Type="http://schemas.openxmlformats.org/officeDocument/2006/relationships/slide" Target="slide43.xml"/><Relationship Id="rId2" Type="http://schemas.openxmlformats.org/officeDocument/2006/relationships/notesSlide" Target="../notesSlides/notesSlide1.xml"/><Relationship Id="rId16" Type="http://schemas.openxmlformats.org/officeDocument/2006/relationships/slide" Target="slide13.xml"/><Relationship Id="rId20" Type="http://schemas.openxmlformats.org/officeDocument/2006/relationships/slide" Target="slide19.xml"/><Relationship Id="rId29" Type="http://schemas.openxmlformats.org/officeDocument/2006/relationships/slide" Target="slide30.xml"/><Relationship Id="rId41" Type="http://schemas.openxmlformats.org/officeDocument/2006/relationships/slide" Target="slide3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24" Type="http://schemas.openxmlformats.org/officeDocument/2006/relationships/slide" Target="slide25.xml"/><Relationship Id="rId32" Type="http://schemas.openxmlformats.org/officeDocument/2006/relationships/slide" Target="slide27.xml"/><Relationship Id="rId37" Type="http://schemas.openxmlformats.org/officeDocument/2006/relationships/slide" Target="slide32.xml"/><Relationship Id="rId40" Type="http://schemas.openxmlformats.org/officeDocument/2006/relationships/slide" Target="slide39.xml"/><Relationship Id="rId45" Type="http://schemas.openxmlformats.org/officeDocument/2006/relationships/slide" Target="slide44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36" Type="http://schemas.openxmlformats.org/officeDocument/2006/relationships/slide" Target="slide33.xml"/><Relationship Id="rId49" Type="http://schemas.openxmlformats.org/officeDocument/2006/relationships/image" Target="../media/image1.png"/><Relationship Id="rId10" Type="http://schemas.openxmlformats.org/officeDocument/2006/relationships/slide" Target="slide9.xml"/><Relationship Id="rId19" Type="http://schemas.openxmlformats.org/officeDocument/2006/relationships/slide" Target="slide20.xml"/><Relationship Id="rId31" Type="http://schemas.openxmlformats.org/officeDocument/2006/relationships/slide" Target="slide28.xml"/><Relationship Id="rId44" Type="http://schemas.openxmlformats.org/officeDocument/2006/relationships/slide" Target="slide45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17.xml"/><Relationship Id="rId27" Type="http://schemas.openxmlformats.org/officeDocument/2006/relationships/slide" Target="slide22.xml"/><Relationship Id="rId30" Type="http://schemas.openxmlformats.org/officeDocument/2006/relationships/slide" Target="slide29.xml"/><Relationship Id="rId35" Type="http://schemas.openxmlformats.org/officeDocument/2006/relationships/slide" Target="slide34.xml"/><Relationship Id="rId43" Type="http://schemas.openxmlformats.org/officeDocument/2006/relationships/slide" Target="slide46.xml"/><Relationship Id="rId48" Type="http://schemas.openxmlformats.org/officeDocument/2006/relationships/slide" Target="slide1.xml"/><Relationship Id="rId8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 5">
            <a:hlinkClick r:id="rId3" action="ppaction://hlinksldjump" highlightClick="1"/>
          </p:cNvPr>
          <p:cNvSpPr/>
          <p:nvPr/>
        </p:nvSpPr>
        <p:spPr>
          <a:xfrm>
            <a:off x="737414" y="5548312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D 4">
            <a:hlinkClick r:id="rId4" action="ppaction://hlinksldjump" highlightClick="1"/>
          </p:cNvPr>
          <p:cNvSpPr/>
          <p:nvPr/>
        </p:nvSpPr>
        <p:spPr>
          <a:xfrm>
            <a:off x="737414" y="4366981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D 3">
            <a:hlinkClick r:id="rId5" action="ppaction://hlinksldjump" highlightClick="1"/>
          </p:cNvPr>
          <p:cNvSpPr/>
          <p:nvPr/>
        </p:nvSpPr>
        <p:spPr>
          <a:xfrm>
            <a:off x="737414" y="3185650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D 2">
            <a:hlinkClick r:id="rId6" action="ppaction://hlinksldjump" highlightClick="1"/>
          </p:cNvPr>
          <p:cNvSpPr/>
          <p:nvPr/>
        </p:nvSpPr>
        <p:spPr>
          <a:xfrm>
            <a:off x="737414" y="2004319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D 1">
            <a:hlinkClick r:id="rId7" action="ppaction://hlinksldjump" highlightClick="1"/>
          </p:cNvPr>
          <p:cNvSpPr/>
          <p:nvPr/>
        </p:nvSpPr>
        <p:spPr>
          <a:xfrm>
            <a:off x="737414" y="822988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YELLOW 5">
            <a:hlinkClick r:id="rId8" action="ppaction://hlinksldjump" highlightClick="1"/>
          </p:cNvPr>
          <p:cNvSpPr/>
          <p:nvPr/>
        </p:nvSpPr>
        <p:spPr>
          <a:xfrm>
            <a:off x="1938685" y="5548312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YELLOW 4">
            <a:hlinkClick r:id="rId9" action="ppaction://hlinksldjump" highlightClick="1"/>
          </p:cNvPr>
          <p:cNvSpPr/>
          <p:nvPr/>
        </p:nvSpPr>
        <p:spPr>
          <a:xfrm>
            <a:off x="1938685" y="4366981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YELLOW 3">
            <a:hlinkClick r:id="rId10" action="ppaction://hlinksldjump" highlightClick="1"/>
          </p:cNvPr>
          <p:cNvSpPr/>
          <p:nvPr/>
        </p:nvSpPr>
        <p:spPr>
          <a:xfrm>
            <a:off x="1938685" y="3185650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YELLOW 2">
            <a:hlinkClick r:id="rId11" action="ppaction://hlinksldjump" highlightClick="1"/>
          </p:cNvPr>
          <p:cNvSpPr/>
          <p:nvPr/>
        </p:nvSpPr>
        <p:spPr>
          <a:xfrm>
            <a:off x="1938685" y="2004319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YELLOW 1">
            <a:hlinkClick r:id="rId12" action="ppaction://hlinksldjump" highlightClick="1"/>
          </p:cNvPr>
          <p:cNvSpPr/>
          <p:nvPr/>
        </p:nvSpPr>
        <p:spPr>
          <a:xfrm>
            <a:off x="1938685" y="822988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REEN 5">
            <a:hlinkClick r:id="rId13" action="ppaction://hlinksldjump" highlightClick="1"/>
          </p:cNvPr>
          <p:cNvSpPr/>
          <p:nvPr/>
        </p:nvSpPr>
        <p:spPr>
          <a:xfrm>
            <a:off x="3139956" y="5548312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REEN 4">
            <a:hlinkClick r:id="rId14" action="ppaction://hlinksldjump" highlightClick="1"/>
          </p:cNvPr>
          <p:cNvSpPr/>
          <p:nvPr/>
        </p:nvSpPr>
        <p:spPr>
          <a:xfrm>
            <a:off x="3139956" y="4366981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GREEN 3">
            <a:hlinkClick r:id="rId15" action="ppaction://hlinksldjump" highlightClick="1"/>
          </p:cNvPr>
          <p:cNvSpPr/>
          <p:nvPr/>
        </p:nvSpPr>
        <p:spPr>
          <a:xfrm>
            <a:off x="3139956" y="3185650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GREEN 2">
            <a:hlinkClick r:id="rId16" action="ppaction://hlinksldjump" highlightClick="1"/>
          </p:cNvPr>
          <p:cNvSpPr/>
          <p:nvPr/>
        </p:nvSpPr>
        <p:spPr>
          <a:xfrm>
            <a:off x="3139956" y="2004319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GREEN 1">
            <a:hlinkClick r:id="rId17" action="ppaction://hlinksldjump" highlightClick="1"/>
          </p:cNvPr>
          <p:cNvSpPr/>
          <p:nvPr/>
        </p:nvSpPr>
        <p:spPr>
          <a:xfrm>
            <a:off x="3139956" y="822988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BLUE 5">
            <a:hlinkClick r:id="rId18" action="ppaction://hlinksldjump" highlightClick="1"/>
          </p:cNvPr>
          <p:cNvSpPr/>
          <p:nvPr/>
        </p:nvSpPr>
        <p:spPr>
          <a:xfrm>
            <a:off x="4340129" y="5548312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BLUE 4">
            <a:hlinkClick r:id="rId19" action="ppaction://hlinksldjump" highlightClick="1"/>
          </p:cNvPr>
          <p:cNvSpPr/>
          <p:nvPr/>
        </p:nvSpPr>
        <p:spPr>
          <a:xfrm>
            <a:off x="4340129" y="4366981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BLUE 3">
            <a:hlinkClick r:id="rId20" action="ppaction://hlinksldjump" highlightClick="1"/>
          </p:cNvPr>
          <p:cNvSpPr/>
          <p:nvPr/>
        </p:nvSpPr>
        <p:spPr>
          <a:xfrm>
            <a:off x="4340129" y="3185650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BLUE 2">
            <a:hlinkClick r:id="rId21" action="ppaction://hlinksldjump" highlightClick="1"/>
          </p:cNvPr>
          <p:cNvSpPr/>
          <p:nvPr/>
        </p:nvSpPr>
        <p:spPr>
          <a:xfrm>
            <a:off x="4340129" y="2004319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BLUE 1">
            <a:hlinkClick r:id="rId22" action="ppaction://hlinksldjump" highlightClick="1"/>
          </p:cNvPr>
          <p:cNvSpPr/>
          <p:nvPr/>
        </p:nvSpPr>
        <p:spPr>
          <a:xfrm>
            <a:off x="4340129" y="822988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PURPLE 5">
            <a:hlinkClick r:id="rId23" action="ppaction://hlinksldjump" highlightClick="1"/>
          </p:cNvPr>
          <p:cNvSpPr/>
          <p:nvPr/>
        </p:nvSpPr>
        <p:spPr>
          <a:xfrm>
            <a:off x="5541400" y="5548312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PURPLE 4">
            <a:hlinkClick r:id="rId24" action="ppaction://hlinksldjump" highlightClick="1"/>
          </p:cNvPr>
          <p:cNvSpPr/>
          <p:nvPr/>
        </p:nvSpPr>
        <p:spPr>
          <a:xfrm>
            <a:off x="5541400" y="4363440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PURPLE 3">
            <a:hlinkClick r:id="rId25" action="ppaction://hlinksldjump" highlightClick="1"/>
          </p:cNvPr>
          <p:cNvSpPr/>
          <p:nvPr/>
        </p:nvSpPr>
        <p:spPr>
          <a:xfrm>
            <a:off x="5541400" y="3189191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PURPLE 2">
            <a:hlinkClick r:id="rId26" action="ppaction://hlinksldjump" highlightClick="1"/>
          </p:cNvPr>
          <p:cNvSpPr/>
          <p:nvPr/>
        </p:nvSpPr>
        <p:spPr>
          <a:xfrm>
            <a:off x="5541400" y="2004319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PURPLE 1">
            <a:hlinkClick r:id="rId27" action="ppaction://hlinksldjump" highlightClick="1"/>
          </p:cNvPr>
          <p:cNvSpPr/>
          <p:nvPr/>
        </p:nvSpPr>
        <p:spPr>
          <a:xfrm>
            <a:off x="5541400" y="822988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PINK 5">
            <a:hlinkClick r:id="rId28" action="ppaction://hlinksldjump" highlightClick="1"/>
          </p:cNvPr>
          <p:cNvSpPr/>
          <p:nvPr/>
        </p:nvSpPr>
        <p:spPr>
          <a:xfrm>
            <a:off x="6742671" y="5548312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PINK 4">
            <a:hlinkClick r:id="rId29" action="ppaction://hlinksldjump" highlightClick="1"/>
          </p:cNvPr>
          <p:cNvSpPr/>
          <p:nvPr/>
        </p:nvSpPr>
        <p:spPr>
          <a:xfrm>
            <a:off x="6742671" y="4366981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PINK 3">
            <a:hlinkClick r:id="rId30" action="ppaction://hlinksldjump" highlightClick="1"/>
          </p:cNvPr>
          <p:cNvSpPr/>
          <p:nvPr/>
        </p:nvSpPr>
        <p:spPr>
          <a:xfrm>
            <a:off x="6742671" y="3185650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PINK 2">
            <a:hlinkClick r:id="rId31" action="ppaction://hlinksldjump" highlightClick="1"/>
          </p:cNvPr>
          <p:cNvSpPr/>
          <p:nvPr/>
        </p:nvSpPr>
        <p:spPr>
          <a:xfrm>
            <a:off x="6742671" y="2004319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PINK 1">
            <a:hlinkClick r:id="rId32" action="ppaction://hlinksldjump" highlightClick="1"/>
          </p:cNvPr>
          <p:cNvSpPr/>
          <p:nvPr/>
        </p:nvSpPr>
        <p:spPr>
          <a:xfrm>
            <a:off x="6742671" y="822988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RANGE 5">
            <a:hlinkClick r:id="rId33" action="ppaction://hlinksldjump" highlightClick="1"/>
          </p:cNvPr>
          <p:cNvSpPr/>
          <p:nvPr/>
        </p:nvSpPr>
        <p:spPr>
          <a:xfrm>
            <a:off x="7943942" y="5548312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RANGE 4">
            <a:hlinkClick r:id="rId34" action="ppaction://hlinksldjump" highlightClick="1"/>
          </p:cNvPr>
          <p:cNvSpPr/>
          <p:nvPr/>
        </p:nvSpPr>
        <p:spPr>
          <a:xfrm>
            <a:off x="7943942" y="4366981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RANGE 3">
            <a:hlinkClick r:id="rId35" action="ppaction://hlinksldjump" highlightClick="1"/>
          </p:cNvPr>
          <p:cNvSpPr/>
          <p:nvPr/>
        </p:nvSpPr>
        <p:spPr>
          <a:xfrm>
            <a:off x="7943942" y="3185650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RANGE 2">
            <a:hlinkClick r:id="rId36" action="ppaction://hlinksldjump" highlightClick="1"/>
          </p:cNvPr>
          <p:cNvSpPr/>
          <p:nvPr/>
        </p:nvSpPr>
        <p:spPr>
          <a:xfrm>
            <a:off x="7943942" y="2004319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RANGE 1">
            <a:hlinkClick r:id="rId37" action="ppaction://hlinksldjump" highlightClick="1"/>
          </p:cNvPr>
          <p:cNvSpPr/>
          <p:nvPr/>
        </p:nvSpPr>
        <p:spPr>
          <a:xfrm>
            <a:off x="7943942" y="822988"/>
            <a:ext cx="1080000" cy="1080000"/>
          </a:xfrm>
          <a:prstGeom prst="roundRect">
            <a:avLst/>
          </a:prstGeom>
          <a:solidFill>
            <a:srgbClr val="FFC301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BROWN 5">
            <a:hlinkClick r:id="rId38" action="ppaction://hlinksldjump" highlightClick="1"/>
          </p:cNvPr>
          <p:cNvSpPr/>
          <p:nvPr/>
        </p:nvSpPr>
        <p:spPr>
          <a:xfrm>
            <a:off x="9145213" y="5548312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BROWN 4">
            <a:hlinkClick r:id="rId39" action="ppaction://hlinksldjump" highlightClick="1"/>
          </p:cNvPr>
          <p:cNvSpPr/>
          <p:nvPr/>
        </p:nvSpPr>
        <p:spPr>
          <a:xfrm>
            <a:off x="9145213" y="4366981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BROWN 3">
            <a:hlinkClick r:id="rId40" action="ppaction://hlinksldjump" highlightClick="1"/>
          </p:cNvPr>
          <p:cNvSpPr/>
          <p:nvPr/>
        </p:nvSpPr>
        <p:spPr>
          <a:xfrm>
            <a:off x="9145213" y="3185650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BROWN 2">
            <a:hlinkClick r:id="rId41" action="ppaction://hlinksldjump" highlightClick="1"/>
          </p:cNvPr>
          <p:cNvSpPr/>
          <p:nvPr/>
        </p:nvSpPr>
        <p:spPr>
          <a:xfrm>
            <a:off x="9145213" y="2004319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BROWN 1">
            <a:hlinkClick r:id="rId42" action="ppaction://hlinksldjump" highlightClick="1"/>
          </p:cNvPr>
          <p:cNvSpPr/>
          <p:nvPr/>
        </p:nvSpPr>
        <p:spPr>
          <a:xfrm>
            <a:off x="9145213" y="822988"/>
            <a:ext cx="1080000" cy="1080000"/>
          </a:xfrm>
          <a:prstGeom prst="roundRect">
            <a:avLst/>
          </a:prstGeom>
          <a:solidFill>
            <a:srgbClr val="E673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GRAY 5">
            <a:hlinkClick r:id="rId43" action="ppaction://hlinksldjump" highlightClick="1"/>
          </p:cNvPr>
          <p:cNvSpPr/>
          <p:nvPr/>
        </p:nvSpPr>
        <p:spPr>
          <a:xfrm>
            <a:off x="10346484" y="5548312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GRAY 4">
            <a:hlinkClick r:id="rId44" action="ppaction://hlinksldjump" highlightClick="1"/>
          </p:cNvPr>
          <p:cNvSpPr/>
          <p:nvPr/>
        </p:nvSpPr>
        <p:spPr>
          <a:xfrm>
            <a:off x="10346484" y="4366981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GRAY 3">
            <a:hlinkClick r:id="rId45" action="ppaction://hlinksldjump" highlightClick="1"/>
          </p:cNvPr>
          <p:cNvSpPr/>
          <p:nvPr/>
        </p:nvSpPr>
        <p:spPr>
          <a:xfrm>
            <a:off x="10346484" y="3185650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GRAY 2">
            <a:hlinkClick r:id="rId46" action="ppaction://hlinksldjump" highlightClick="1"/>
          </p:cNvPr>
          <p:cNvSpPr/>
          <p:nvPr/>
        </p:nvSpPr>
        <p:spPr>
          <a:xfrm>
            <a:off x="10346484" y="2004319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GRAY 1">
            <a:hlinkClick r:id="rId47" action="ppaction://hlinksldjump" highlightClick="1"/>
          </p:cNvPr>
          <p:cNvSpPr/>
          <p:nvPr/>
        </p:nvSpPr>
        <p:spPr>
          <a:xfrm>
            <a:off x="10346484" y="822988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UNIT 1">
            <a:hlinkClick r:id="rId48" action="ppaction://hlinksldjump"/>
          </p:cNvPr>
          <p:cNvSpPr/>
          <p:nvPr/>
        </p:nvSpPr>
        <p:spPr>
          <a:xfrm>
            <a:off x="737414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950" dirty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Development Personnel</a:t>
            </a:r>
          </a:p>
        </p:txBody>
      </p:sp>
      <p:sp>
        <p:nvSpPr>
          <p:cNvPr id="71" name="UNIT 1">
            <a:hlinkClick r:id="rId48" action="ppaction://hlinksldjump"/>
          </p:cNvPr>
          <p:cNvSpPr/>
          <p:nvPr/>
        </p:nvSpPr>
        <p:spPr>
          <a:xfrm>
            <a:off x="1938685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Analysis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UNIT 1">
            <a:hlinkClick r:id="rId48" action="ppaction://hlinksldjump"/>
          </p:cNvPr>
          <p:cNvSpPr/>
          <p:nvPr/>
        </p:nvSpPr>
        <p:spPr>
          <a:xfrm>
            <a:off x="3139956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Design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UNIT 1">
            <a:hlinkClick r:id="rId48" action="ppaction://hlinksldjump"/>
          </p:cNvPr>
          <p:cNvSpPr/>
          <p:nvPr/>
        </p:nvSpPr>
        <p:spPr>
          <a:xfrm>
            <a:off x="4340129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Implementation Stage</a:t>
            </a:r>
            <a:endParaRPr lang="en-GB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UNIT 1">
            <a:hlinkClick r:id="rId48" action="ppaction://hlinksldjump"/>
          </p:cNvPr>
          <p:cNvSpPr/>
          <p:nvPr/>
        </p:nvSpPr>
        <p:spPr>
          <a:xfrm>
            <a:off x="5541400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Testing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UNIT 1">
            <a:hlinkClick r:id="rId48" action="ppaction://hlinksldjump"/>
          </p:cNvPr>
          <p:cNvSpPr/>
          <p:nvPr/>
        </p:nvSpPr>
        <p:spPr>
          <a:xfrm>
            <a:off x="6741573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E6A5DC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Installation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UNIT 1">
            <a:hlinkClick r:id="rId48" action="ppaction://hlinksldjump"/>
          </p:cNvPr>
          <p:cNvSpPr/>
          <p:nvPr/>
        </p:nvSpPr>
        <p:spPr>
          <a:xfrm>
            <a:off x="7941746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0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Maintenance Stage</a:t>
            </a:r>
            <a:endParaRPr lang="en-GB" sz="10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UNIT 1">
            <a:hlinkClick r:id="rId48" action="ppaction://hlinksldjump"/>
          </p:cNvPr>
          <p:cNvSpPr/>
          <p:nvPr/>
        </p:nvSpPr>
        <p:spPr>
          <a:xfrm>
            <a:off x="9145213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E08B52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Development Approach &amp; Methodologies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UNIT 1">
            <a:hlinkClick r:id="rId48" action="ppaction://hlinksldjump"/>
          </p:cNvPr>
          <p:cNvSpPr/>
          <p:nvPr/>
        </p:nvSpPr>
        <p:spPr>
          <a:xfrm>
            <a:off x="10346484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9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Miscellaneous</a:t>
            </a:r>
            <a:endParaRPr lang="en-GB" sz="9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Tekhnologic"/>
          <p:cNvGrpSpPr/>
          <p:nvPr/>
        </p:nvGrpSpPr>
        <p:grpSpPr>
          <a:xfrm>
            <a:off x="38504" y="6603643"/>
            <a:ext cx="987779" cy="252000"/>
            <a:chOff x="128923" y="6453000"/>
            <a:chExt cx="987779" cy="252000"/>
          </a:xfrm>
        </p:grpSpPr>
        <p:pic>
          <p:nvPicPr>
            <p:cNvPr id="57" name="Logo"/>
            <p:cNvPicPr>
              <a:picLocks noChangeAspect="1"/>
            </p:cNvPicPr>
            <p:nvPr/>
          </p:nvPicPr>
          <p:blipFill>
            <a:blip r:embed="rId4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3" y="6453000"/>
              <a:ext cx="252000" cy="252000"/>
            </a:xfrm>
            <a:prstGeom prst="rect">
              <a:avLst/>
            </a:prstGeom>
          </p:spPr>
        </p:pic>
        <p:sp>
          <p:nvSpPr>
            <p:cNvPr id="58" name="Text"/>
            <p:cNvSpPr/>
            <p:nvPr/>
          </p:nvSpPr>
          <p:spPr>
            <a:xfrm>
              <a:off x="380923" y="6502056"/>
              <a:ext cx="735779" cy="15388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 cap="none" spc="0" dirty="0">
                  <a:ln w="0"/>
                  <a:solidFill>
                    <a:srgbClr val="36679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01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Longest (slowest) path through a project's development, as determined by using a PERT chart.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Critical Path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8776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Used to find information about an existing system during the development of a new </a:t>
            </a:r>
            <a:r>
              <a:rPr lang="en-US" sz="6000" dirty="0" smtClean="0">
                <a:solidFill>
                  <a:schemeClr val="tx1"/>
                </a:solidFill>
              </a:rPr>
              <a:t>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Data Collection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3745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Component of an Entity Relationship Diagram.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Attributes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2894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Property of a relationship in an Entity Relationship Diagram.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Cardinality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323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Shows processes in a system and the flows of data between them.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Data Flow Diagram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627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The way the data within an IT system is </a:t>
            </a:r>
            <a:r>
              <a:rPr lang="en-US" sz="6000" dirty="0" smtClean="0"/>
              <a:t>organized </a:t>
            </a:r>
            <a:r>
              <a:rPr lang="en-US" sz="6000" dirty="0"/>
              <a:t>and related.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Data Structure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9633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Component of an Entity Relationship Diagram.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Entities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465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Initial testing of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Alpha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99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Errors in a computer program or system, hopefully found during testing.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Bugs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0529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Quality assurance method that describes an </a:t>
            </a:r>
            <a:r>
              <a:rPr lang="en-US" sz="6000" dirty="0" err="1"/>
              <a:t>organisation's</a:t>
            </a:r>
            <a:r>
              <a:rPr lang="en-US" sz="6000" dirty="0"/>
              <a:t> level of maturity.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Capability </a:t>
            </a:r>
            <a:r>
              <a:rPr lang="en-US" sz="6000" dirty="0">
                <a:solidFill>
                  <a:schemeClr val="tx1"/>
                </a:solidFill>
              </a:rPr>
              <a:t>Maturity Model</a:t>
            </a:r>
          </a:p>
          <a:p>
            <a:pPr algn="ctr"/>
            <a:r>
              <a:rPr lang="en-US" sz="6000" dirty="0">
                <a:solidFill>
                  <a:schemeClr val="tx1"/>
                </a:solidFill>
              </a:rPr>
              <a:t>Integration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3246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Who are information </a:t>
            </a:r>
            <a:r>
              <a:rPr lang="en-US" sz="6000" dirty="0">
                <a:solidFill>
                  <a:schemeClr val="tx1"/>
                </a:solidFill>
                <a:latin typeface="Century Gothic" panose="020B0502020202020204" pitchFamily="34" charset="0"/>
              </a:rPr>
              <a:t>system (IS)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managers?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Person responsible for all IT purchases, deployments, and systems within an </a:t>
            </a:r>
            <a:r>
              <a:rPr lang="en-US" sz="6000" dirty="0" smtClean="0">
                <a:solidFill>
                  <a:schemeClr val="tx1"/>
                </a:solidFill>
              </a:rPr>
              <a:t>organization.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7079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A list of common problems that users experience, and their answers.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Frequently Asked Questions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2949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Stage in the SDLC where the system is created (programmed).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Implementation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0175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Person who attempts to find bugs in software before it is released to customers.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Beta Tester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3853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Testing of an IT system once all features have been added and only bugs need to be worked out.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Beta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26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Used to track and manage bugs in a piece of software.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Bug </a:t>
            </a:r>
            <a:r>
              <a:rPr lang="en-US" sz="6000" dirty="0">
                <a:solidFill>
                  <a:schemeClr val="tx1"/>
                </a:solidFill>
              </a:rPr>
              <a:t>tracking system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2563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Point at which the developers of a system formally pass it to the client.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Handover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282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Tests performed by a client before formally accepting an IT system from the developers.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User acceptance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8731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69804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Moving from an old system to a new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Changeover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40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Installing a new IT system at the client's premises.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Delivery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863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Stage in the SDLC where the system is deployed at the client's site.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Deployment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9681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do Analysts do?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In project development, person who documents the current system, finding its problems and areas for improvement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513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Immediate removal of an old system and complete replacement with a new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Direct Changeover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3371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Installing a new IT system at the client's premises.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Installation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4354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Maintenance that changes software to make it work with a new software environment.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Adaptive Maintenance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0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Maintenance that fixes bugs in software.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Corrective Maintenance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34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Moving a problem with an IT project to a higher level if it cannot be solved.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Incident escalation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73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Used to keep track of problems and difficulties encountered in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683663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Incident management system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8656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C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Used to keep track of problems and difficulties encountered in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Incident tracking system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2357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69804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Testing performed by the client and users as part of the handover process.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Acceptance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4162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Development method that focuses on creating small, working parts of a project at regular intervals.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Agile development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8592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Project Management Body of Knowledge. A project management methodology.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PMBoK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4187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/>
              <a:t>What are Database administrator responsible for?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The person in an </a:t>
            </a:r>
            <a:r>
              <a:rPr lang="en-US" sz="6000" dirty="0" smtClean="0">
                <a:solidFill>
                  <a:schemeClr val="tx1"/>
                </a:solidFill>
              </a:rPr>
              <a:t>organization </a:t>
            </a:r>
            <a:r>
              <a:rPr lang="en-US" sz="6000" dirty="0">
                <a:solidFill>
                  <a:schemeClr val="tx1"/>
                </a:solidFill>
              </a:rPr>
              <a:t>who is responsible for setting up, maintaining, and monitoring the </a:t>
            </a:r>
            <a:r>
              <a:rPr lang="en-US" sz="6000" dirty="0" smtClean="0">
                <a:solidFill>
                  <a:schemeClr val="tx1"/>
                </a:solidFill>
              </a:rPr>
              <a:t>organization's </a:t>
            </a:r>
            <a:r>
              <a:rPr lang="en-US" sz="6000" dirty="0">
                <a:solidFill>
                  <a:schemeClr val="tx1"/>
                </a:solidFill>
              </a:rPr>
              <a:t>database(s).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52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 smtClean="0"/>
              <a:t>Projects </a:t>
            </a:r>
            <a:r>
              <a:rPr lang="en-US" sz="6000" dirty="0"/>
              <a:t>IN Controlled Environments 2. A project management methodology.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PRINCE2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2596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A54B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The act of acquiring the necessary items (software, hardware, staff) to develop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Procurement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5527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chemeClr val="bg2">
              <a:lumMod val="75000"/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Software created specific for an individual or </a:t>
            </a:r>
            <a:r>
              <a:rPr lang="en-US" sz="6000" dirty="0" smtClean="0"/>
              <a:t>organization.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Custom/bespoke software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6075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chemeClr val="bg2">
              <a:lumMod val="75000"/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sz="6000" dirty="0"/>
              <a:t>A computer program which simulates another type of computer, so that it can run programs designed for it.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Emulator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656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chemeClr val="bg2">
              <a:lumMod val="75000"/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Set of programs used by system developers to create IT systems.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Integrated Development Environment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2701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chemeClr val="bg2">
              <a:lumMod val="75000"/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An old, out of date IT system which is still used because it is essential to an </a:t>
            </a:r>
            <a:r>
              <a:rPr lang="en-US" sz="6000" dirty="0" smtClean="0"/>
              <a:t>organization.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Legacy system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729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chemeClr val="bg2">
              <a:lumMod val="75000"/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Software which is widely available and can be bought by anybody.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Off-the-shelf software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5752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/>
              <a:t>What do Development managers do?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In project development, person who oversees programmers as they create the system specified in the design.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1202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are Network Managers responsible for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The person responsible for the installation, configuration, and monitoring of an </a:t>
            </a:r>
            <a:r>
              <a:rPr lang="en-US" sz="6000" dirty="0" smtClean="0">
                <a:solidFill>
                  <a:schemeClr val="tx1"/>
                </a:solidFill>
              </a:rPr>
              <a:t>organization's </a:t>
            </a:r>
            <a:r>
              <a:rPr lang="en-US" sz="6000" dirty="0">
                <a:solidFill>
                  <a:schemeClr val="tx1"/>
                </a:solidFill>
              </a:rPr>
              <a:t>network.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9140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Analysis of the benefits and problems of a proposed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Business Case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919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Person or </a:t>
            </a:r>
            <a:r>
              <a:rPr lang="en-US" sz="6000" dirty="0" smtClean="0"/>
              <a:t>organization </a:t>
            </a:r>
            <a:r>
              <a:rPr lang="en-US" sz="6000" dirty="0"/>
              <a:t>who commissions an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Client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775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>
                <a:solidFill>
                  <a:schemeClr val="tx1"/>
                </a:solidFill>
              </a:rPr>
              <a:t>Limitations within which an IT system must work.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Constraints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835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1855</Words>
  <Application>Microsoft Office PowerPoint</Application>
  <PresentationFormat>Widescreen</PresentationFormat>
  <Paragraphs>328</Paragraphs>
  <Slides>46</Slides>
  <Notes>46</Notes>
  <HiddenSlides>45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Century Gothic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tekhnologic</dc:creator>
  <cp:lastModifiedBy>nyla warren</cp:lastModifiedBy>
  <cp:revision>10</cp:revision>
  <dcterms:created xsi:type="dcterms:W3CDTF">2015-01-20T03:17:08Z</dcterms:created>
  <dcterms:modified xsi:type="dcterms:W3CDTF">2017-03-22T01:03:02Z</dcterms:modified>
</cp:coreProperties>
</file>